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3" r:id="rId2"/>
    <p:sldId id="264" r:id="rId3"/>
    <p:sldId id="275" r:id="rId4"/>
    <p:sldId id="277" r:id="rId5"/>
    <p:sldId id="272" r:id="rId6"/>
    <p:sldId id="279" r:id="rId7"/>
    <p:sldId id="271" r:id="rId8"/>
    <p:sldId id="259" r:id="rId9"/>
    <p:sldId id="270" r:id="rId10"/>
    <p:sldId id="265" r:id="rId11"/>
    <p:sldId id="268" r:id="rId12"/>
    <p:sldId id="27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ikoshBAN" pitchFamily="2" charset="0"/>
        <a:ea typeface="+mn-ea"/>
        <a:cs typeface="NikoshBAN" pitchFamily="2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71D79FA-1EA6-4352-8B39-EEEA75044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85299-D9B8-460B-87D2-8336DC116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7BD7F-E47D-475C-99F3-1A52ED875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4AF07-B89E-4A0C-875A-5AA136E11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368E71-5699-4D76-AA55-692F768D0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A6278D-E50D-4045-B17F-451CC5E87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7177F4-3F30-4B4C-811C-A96D9477F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B4E90C-ECD9-45B8-A49A-B3DC64472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AB8E9-BB68-461B-91F1-6D72F2FB8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229826-8BD4-443E-8AC0-3472F4CFB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92CFAB8-437D-47AB-9C1A-B3F28B7A4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B3F6916-58FD-4121-82EF-B64A80781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9" r:id="rId2"/>
    <p:sldLayoutId id="2147483744" r:id="rId3"/>
    <p:sldLayoutId id="2147483745" r:id="rId4"/>
    <p:sldLayoutId id="2147483746" r:id="rId5"/>
    <p:sldLayoutId id="2147483747" r:id="rId6"/>
    <p:sldLayoutId id="2147483740" r:id="rId7"/>
    <p:sldLayoutId id="2147483748" r:id="rId8"/>
    <p:sldLayoutId id="2147483749" r:id="rId9"/>
    <p:sldLayoutId id="2147483741" r:id="rId10"/>
    <p:sldLayoutId id="214748374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Abdul%20Karim%20TTC%20Comilla.pptx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4800"/>
            <a:ext cx="8229600" cy="45259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শ্রেনী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৬ষ্ঠ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গণিত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শিরোনাম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রেখা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ও কোণ</a:t>
            </a:r>
          </a:p>
          <a:p>
            <a:pPr>
              <a:buFontTx/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৪৫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মিনিট</a:t>
            </a:r>
          </a:p>
          <a:p>
            <a:pPr algn="ctr">
              <a:buFontTx/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229600" cy="4221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609600" indent="-609600">
              <a:buFontTx/>
              <a:buNone/>
            </a:pP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বাড়ীর কাজঃ</a:t>
            </a:r>
          </a:p>
          <a:p>
            <a:pPr marL="609600" indent="-609600">
              <a:buFontTx/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সরলকোণ, সন্নিহিত কোণ ও সমকোণের চিত্র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বাড়ি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বাঁশ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কাঠি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কাঠ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বানিয়ে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নিয়ে আসবে।</a:t>
            </a:r>
          </a:p>
          <a:p>
            <a:pPr marL="609600" indent="-609600">
              <a:buFontTx/>
              <a:buNone/>
            </a:pP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azrul_Islam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62000"/>
            <a:ext cx="8229600" cy="57130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514600" y="1066800"/>
            <a:ext cx="24110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0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ধন্যবাদ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5"/>
          <p:cNvSpPr>
            <a:spLocks noChangeShapeType="1"/>
          </p:cNvSpPr>
          <p:nvPr/>
        </p:nvSpPr>
        <p:spPr bwMode="auto">
          <a:xfrm>
            <a:off x="4419600" y="3124200"/>
            <a:ext cx="32004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>
            <a:off x="2743200" y="3124200"/>
            <a:ext cx="3657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4953000" y="2971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8437" name="Line 8"/>
          <p:cNvSpPr>
            <a:spLocks noChangeShapeType="1"/>
          </p:cNvSpPr>
          <p:nvPr/>
        </p:nvSpPr>
        <p:spPr bwMode="auto">
          <a:xfrm>
            <a:off x="4419600" y="29718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191000" y="3200400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8439" name="Text Box 10"/>
          <p:cNvSpPr txBox="1">
            <a:spLocks noChangeArrowheads="1"/>
          </p:cNvSpPr>
          <p:nvPr/>
        </p:nvSpPr>
        <p:spPr bwMode="auto">
          <a:xfrm>
            <a:off x="6858000" y="2895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8440" name="Line 11"/>
          <p:cNvSpPr>
            <a:spLocks noChangeShapeType="1"/>
          </p:cNvSpPr>
          <p:nvPr/>
        </p:nvSpPr>
        <p:spPr bwMode="auto">
          <a:xfrm>
            <a:off x="6934200" y="29718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858000" y="3276600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8442" name="Text Box 13"/>
          <p:cNvSpPr txBox="1">
            <a:spLocks noChangeArrowheads="1"/>
          </p:cNvSpPr>
          <p:nvPr/>
        </p:nvSpPr>
        <p:spPr bwMode="auto">
          <a:xfrm>
            <a:off x="1508125" y="2932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1905000" y="29718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304" name="Arc 16"/>
          <p:cNvSpPr>
            <a:spLocks/>
          </p:cNvSpPr>
          <p:nvPr/>
        </p:nvSpPr>
        <p:spPr bwMode="auto">
          <a:xfrm rot="-1418132">
            <a:off x="3900488" y="2535238"/>
            <a:ext cx="985837" cy="781050"/>
          </a:xfrm>
          <a:custGeom>
            <a:avLst/>
            <a:gdLst>
              <a:gd name="T0" fmla="*/ 0 w 42956"/>
              <a:gd name="T1" fmla="*/ 10618308 h 32477"/>
              <a:gd name="T2" fmla="*/ 21077439 w 42956"/>
              <a:gd name="T3" fmla="*/ 18783729 h 32477"/>
              <a:gd name="T4" fmla="*/ 11248193 w 42956"/>
              <a:gd name="T5" fmla="*/ 12492808 h 32477"/>
              <a:gd name="T6" fmla="*/ 0 60000 65536"/>
              <a:gd name="T7" fmla="*/ 0 60000 65536"/>
              <a:gd name="T8" fmla="*/ 0 60000 65536"/>
              <a:gd name="T9" fmla="*/ 0 w 42956"/>
              <a:gd name="T10" fmla="*/ 0 h 32477"/>
              <a:gd name="T11" fmla="*/ 42956 w 42956"/>
              <a:gd name="T12" fmla="*/ 32477 h 324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956" h="32477" fill="none" extrusionOk="0">
                <a:moveTo>
                  <a:pt x="0" y="18359"/>
                </a:moveTo>
                <a:cubicBezTo>
                  <a:pt x="1602" y="7802"/>
                  <a:pt x="10678" y="-1"/>
                  <a:pt x="21356" y="0"/>
                </a:cubicBezTo>
                <a:cubicBezTo>
                  <a:pt x="33285" y="0"/>
                  <a:pt x="42956" y="9670"/>
                  <a:pt x="42956" y="21600"/>
                </a:cubicBezTo>
                <a:cubicBezTo>
                  <a:pt x="42956" y="25421"/>
                  <a:pt x="41942" y="29174"/>
                  <a:pt x="40017" y="32476"/>
                </a:cubicBezTo>
              </a:path>
              <a:path w="42956" h="32477" stroke="0" extrusionOk="0">
                <a:moveTo>
                  <a:pt x="0" y="18359"/>
                </a:moveTo>
                <a:cubicBezTo>
                  <a:pt x="1602" y="7802"/>
                  <a:pt x="10678" y="-1"/>
                  <a:pt x="21356" y="0"/>
                </a:cubicBezTo>
                <a:cubicBezTo>
                  <a:pt x="33285" y="0"/>
                  <a:pt x="42956" y="9670"/>
                  <a:pt x="42956" y="21600"/>
                </a:cubicBezTo>
                <a:cubicBezTo>
                  <a:pt x="42956" y="25421"/>
                  <a:pt x="41942" y="29174"/>
                  <a:pt x="40017" y="32476"/>
                </a:cubicBezTo>
                <a:lnTo>
                  <a:pt x="21356" y="21600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600200" y="3276600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114800" y="25908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180</a:t>
            </a:r>
            <a:r>
              <a:rPr lang="en-US" baseline="30000">
                <a:solidFill>
                  <a:schemeClr val="accent2">
                    <a:lumMod val="50000"/>
                  </a:schemeClr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0</a:t>
            </a:r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8447" name="Text Box 21"/>
          <p:cNvSpPr txBox="1">
            <a:spLocks noChangeArrowheads="1"/>
          </p:cNvSpPr>
          <p:nvPr/>
        </p:nvSpPr>
        <p:spPr bwMode="auto">
          <a:xfrm>
            <a:off x="2057400" y="39624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2362200" y="3810000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3200"/>
              <a:t>সরল কোণ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3 4.44444E-6 L -0.14167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184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122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6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184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184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2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184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184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123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123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123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123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2294" grpId="0" animBg="1"/>
      <p:bldP spid="12294" grpId="1" animBg="1"/>
      <p:bldP spid="18436" grpId="0"/>
      <p:bldP spid="18437" grpId="0" animBg="1"/>
      <p:bldP spid="12297" grpId="0"/>
      <p:bldP spid="12297" grpId="1"/>
      <p:bldP spid="18439" grpId="0"/>
      <p:bldP spid="18440" grpId="0" animBg="1"/>
      <p:bldP spid="12300" grpId="0"/>
      <p:bldP spid="12300" grpId="1"/>
      <p:bldP spid="12302" grpId="0" animBg="1"/>
      <p:bldP spid="12302" grpId="1" animBg="1"/>
      <p:bldP spid="12304" grpId="0" animBg="1"/>
      <p:bldP spid="12305" grpId="0"/>
      <p:bldP spid="12305" grpId="1"/>
      <p:bldP spid="12306" grpId="0"/>
      <p:bldP spid="12306" grpId="1"/>
      <p:bldP spid="123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077200" cy="495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609600" indent="-609600" algn="ctr">
              <a:buFontTx/>
              <a:buNone/>
            </a:pP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আচরণিক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উদ্দেশ্য</a:t>
            </a:r>
            <a:endParaRPr lang="bn-BD" sz="3600" b="1" dirty="0" smtClean="0">
              <a:latin typeface="NikoshBAN" pitchFamily="2" charset="0"/>
              <a:cs typeface="NikoshBAN" pitchFamily="2" charset="0"/>
            </a:endParaRPr>
          </a:p>
          <a:p>
            <a:pPr marL="609600" indent="-609600">
              <a:buFontTx/>
              <a:buNone/>
            </a:pPr>
            <a:r>
              <a:rPr lang="bn-BD" sz="32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</a:p>
          <a:p>
            <a:pPr marL="609600" indent="-609600">
              <a:buFontTx/>
              <a:buAutoNum type="arabicPeriod"/>
            </a:pPr>
            <a:r>
              <a:rPr lang="bn-BD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রেখাংশ, সরলরেখা ও রশ্মি কি তা বলতে পারবে।</a:t>
            </a:r>
          </a:p>
          <a:p>
            <a:pPr marL="609600" indent="-609600">
              <a:buFontTx/>
              <a:buAutoNum type="arabicPeriod"/>
            </a:pP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উল্লেখ্যপূর্বক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রেখাংশ, সরলরেখা ও রশ্মি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আকঁতে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পারবে 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2800" b="1" dirty="0" smtClean="0">
              <a:solidFill>
                <a:schemeClr val="accent5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609600" indent="-609600">
              <a:buFontTx/>
              <a:buAutoNum type="arabicPeriod"/>
            </a:pPr>
            <a:r>
              <a:rPr lang="bn-BD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দুটি রেখা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রশ্মি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কোণ উৎপন্ন </a:t>
            </a:r>
            <a:r>
              <a:rPr lang="en-US" sz="2800" b="1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609600" indent="-609600">
              <a:buFontTx/>
              <a:buAutoNum type="arabicPeriod"/>
            </a:pPr>
            <a:r>
              <a:rPr lang="bn-BD" sz="2800" b="1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সরলকোণ, সন্নিহিত কোণ ও সমকোণ অংকন করে দেখাতে পারবে।</a:t>
            </a:r>
          </a:p>
          <a:p>
            <a:pPr marL="609600" indent="-609600">
              <a:buFontTx/>
              <a:buNone/>
            </a:pPr>
            <a:endParaRPr lang="en-US" sz="2800" b="1" dirty="0" smtClean="0">
              <a:solidFill>
                <a:schemeClr val="accent5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_vector-light-rays-with-sparkles-preview-by-dragon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8601"/>
            <a:ext cx="3886200" cy="2895599"/>
          </a:xfrm>
          <a:prstGeom prst="rect">
            <a:avLst/>
          </a:prstGeom>
        </p:spPr>
      </p:pic>
      <p:pic>
        <p:nvPicPr>
          <p:cNvPr id="3" name="Picture 2" descr="3837012-turn-left-road-sign-in-rural-are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28600"/>
            <a:ext cx="4114800" cy="2895600"/>
          </a:xfrm>
          <a:prstGeom prst="rect">
            <a:avLst/>
          </a:prstGeom>
        </p:spPr>
      </p:pic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3276600"/>
            <a:ext cx="3886200" cy="3026664"/>
          </a:xfrm>
          <a:prstGeom prst="rect">
            <a:avLst/>
          </a:prstGeom>
        </p:spPr>
      </p:pic>
      <p:pic>
        <p:nvPicPr>
          <p:cNvPr id="5" name="Picture 4" descr="beforeentry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3600" y="3304439"/>
            <a:ext cx="4241800" cy="3020161"/>
          </a:xfrm>
          <a:prstGeom prst="rect">
            <a:avLst/>
          </a:prstGeom>
        </p:spPr>
      </p:pic>
      <p:sp>
        <p:nvSpPr>
          <p:cNvPr id="7" name="Up Arrow 6"/>
          <p:cNvSpPr/>
          <p:nvPr/>
        </p:nvSpPr>
        <p:spPr>
          <a:xfrm rot="19407242">
            <a:off x="7433443" y="1115755"/>
            <a:ext cx="533400" cy="7243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634772" y="4976734"/>
            <a:ext cx="519471" cy="77327"/>
          </a:xfrm>
          <a:custGeom>
            <a:avLst/>
            <a:gdLst>
              <a:gd name="connsiteX0" fmla="*/ 24795 w 519471"/>
              <a:gd name="connsiteY0" fmla="*/ 29981 h 77327"/>
              <a:gd name="connsiteX1" fmla="*/ 144717 w 519471"/>
              <a:gd name="connsiteY1" fmla="*/ 59961 h 77327"/>
              <a:gd name="connsiteX2" fmla="*/ 189687 w 519471"/>
              <a:gd name="connsiteY2" fmla="*/ 74951 h 77327"/>
              <a:gd name="connsiteX3" fmla="*/ 429530 w 519471"/>
              <a:gd name="connsiteY3" fmla="*/ 44971 h 77327"/>
              <a:gd name="connsiteX4" fmla="*/ 474500 w 519471"/>
              <a:gd name="connsiteY4" fmla="*/ 14991 h 77327"/>
              <a:gd name="connsiteX5" fmla="*/ 519471 w 519471"/>
              <a:gd name="connsiteY5" fmla="*/ 0 h 7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19471" h="77327">
                <a:moveTo>
                  <a:pt x="24795" y="29981"/>
                </a:moveTo>
                <a:cubicBezTo>
                  <a:pt x="127595" y="64247"/>
                  <a:pt x="0" y="23782"/>
                  <a:pt x="144717" y="59961"/>
                </a:cubicBezTo>
                <a:cubicBezTo>
                  <a:pt x="160046" y="63793"/>
                  <a:pt x="174697" y="69954"/>
                  <a:pt x="189687" y="74951"/>
                </a:cubicBezTo>
                <a:cubicBezTo>
                  <a:pt x="226878" y="72090"/>
                  <a:pt x="364818" y="77327"/>
                  <a:pt x="429530" y="44971"/>
                </a:cubicBezTo>
                <a:cubicBezTo>
                  <a:pt x="445644" y="36914"/>
                  <a:pt x="458386" y="23048"/>
                  <a:pt x="474500" y="14991"/>
                </a:cubicBezTo>
                <a:cubicBezTo>
                  <a:pt x="488633" y="7924"/>
                  <a:pt x="519471" y="0"/>
                  <a:pt x="519471" y="0"/>
                </a:cubicBezTo>
              </a:path>
            </a:pathLst>
          </a:custGeom>
          <a:solidFill>
            <a:srgbClr val="C0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2209800" y="2133600"/>
            <a:ext cx="76200" cy="6858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533400" y="5638800"/>
            <a:ext cx="762000" cy="533400"/>
          </a:xfrm>
          <a:prstGeom prst="arc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1371600" y="1752600"/>
            <a:ext cx="56388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363" name="Text Box 10"/>
          <p:cNvSpPr txBox="1">
            <a:spLocks noChangeArrowheads="1"/>
          </p:cNvSpPr>
          <p:nvPr/>
        </p:nvSpPr>
        <p:spPr bwMode="auto">
          <a:xfrm>
            <a:off x="1279525" y="1560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1371600" y="1676400"/>
            <a:ext cx="0" cy="228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365" name="Text Box 12"/>
          <p:cNvSpPr txBox="1">
            <a:spLocks noChangeArrowheads="1"/>
          </p:cNvSpPr>
          <p:nvPr/>
        </p:nvSpPr>
        <p:spPr bwMode="auto">
          <a:xfrm>
            <a:off x="6918325" y="1560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7010400" y="1600200"/>
            <a:ext cx="0" cy="228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203325" y="12557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934200" y="12954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3048000" y="1752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n-BD" sz="3600"/>
              <a:t> </a:t>
            </a:r>
            <a:r>
              <a:rPr lang="en-US" sz="2800">
                <a:latin typeface="Lucida Bright" pitchFamily="18" charset="0"/>
              </a:rPr>
              <a:t>AB </a:t>
            </a:r>
            <a:r>
              <a:rPr lang="bn-BD" sz="3600"/>
              <a:t>রেখাংশ</a:t>
            </a:r>
            <a:endParaRPr lang="en-US" sz="3600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609600" y="2895600"/>
            <a:ext cx="6858000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371" name="Text Box 20"/>
          <p:cNvSpPr txBox="1">
            <a:spLocks noChangeArrowheads="1"/>
          </p:cNvSpPr>
          <p:nvPr/>
        </p:nvSpPr>
        <p:spPr bwMode="auto">
          <a:xfrm>
            <a:off x="1279525" y="2703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>
            <a:off x="1371600" y="2743200"/>
            <a:ext cx="0" cy="228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373" name="Text Box 22"/>
          <p:cNvSpPr txBox="1">
            <a:spLocks noChangeArrowheads="1"/>
          </p:cNvSpPr>
          <p:nvPr/>
        </p:nvSpPr>
        <p:spPr bwMode="auto">
          <a:xfrm>
            <a:off x="6918325" y="2703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7010400" y="27432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279525" y="31607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6918325" y="30845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590800" y="29718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Arial" charset="0"/>
                <a:cs typeface="Arial" charset="0"/>
              </a:rPr>
              <a:t>AB </a:t>
            </a:r>
            <a:r>
              <a:rPr lang="bn-BD" sz="2800"/>
              <a:t>সরল রেখা</a:t>
            </a:r>
            <a:endParaRPr lang="en-US" sz="2800">
              <a:latin typeface="Arial" charset="0"/>
              <a:cs typeface="Arial" charset="0"/>
            </a:endParaRPr>
          </a:p>
        </p:txBody>
      </p:sp>
      <p:sp>
        <p:nvSpPr>
          <p:cNvPr id="8231" name="Line 39"/>
          <p:cNvSpPr>
            <a:spLocks noChangeShapeType="1"/>
          </p:cNvSpPr>
          <p:nvPr/>
        </p:nvSpPr>
        <p:spPr bwMode="auto">
          <a:xfrm>
            <a:off x="1371600" y="4572000"/>
            <a:ext cx="64770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379" name="Text Box 41"/>
          <p:cNvSpPr txBox="1">
            <a:spLocks noChangeArrowheads="1"/>
          </p:cNvSpPr>
          <p:nvPr/>
        </p:nvSpPr>
        <p:spPr bwMode="auto">
          <a:xfrm>
            <a:off x="1355725" y="4379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1371600" y="44196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381" name="Text Box 43"/>
          <p:cNvSpPr txBox="1">
            <a:spLocks noChangeArrowheads="1"/>
          </p:cNvSpPr>
          <p:nvPr/>
        </p:nvSpPr>
        <p:spPr bwMode="auto">
          <a:xfrm>
            <a:off x="6918325" y="4379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7010400" y="4419600"/>
            <a:ext cx="0" cy="381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15383" name="Text Box 45"/>
          <p:cNvSpPr txBox="1">
            <a:spLocks noChangeArrowheads="1"/>
          </p:cNvSpPr>
          <p:nvPr/>
        </p:nvSpPr>
        <p:spPr bwMode="auto">
          <a:xfrm>
            <a:off x="1219200" y="4953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  <a:cs typeface="Vrinda" pitchFamily="2" charset="0"/>
            </a:endParaRPr>
          </a:p>
        </p:txBody>
      </p:sp>
      <p:sp>
        <p:nvSpPr>
          <p:cNvPr id="8239" name="Text Box 47"/>
          <p:cNvSpPr txBox="1">
            <a:spLocks noChangeArrowheads="1"/>
          </p:cNvSpPr>
          <p:nvPr/>
        </p:nvSpPr>
        <p:spPr bwMode="auto">
          <a:xfrm>
            <a:off x="1203325" y="48371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6858000" y="48006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8241" name="Text Box 49"/>
          <p:cNvSpPr txBox="1">
            <a:spLocks noChangeArrowheads="1"/>
          </p:cNvSpPr>
          <p:nvPr/>
        </p:nvSpPr>
        <p:spPr bwMode="auto">
          <a:xfrm>
            <a:off x="2667000" y="47244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Arial" charset="0"/>
                <a:cs typeface="Arial" charset="0"/>
                <a:hlinkClick r:id="rId2" action="ppaction://hlinkpres?slideindex=5&amp;slidetitle=Slide 5"/>
              </a:rPr>
              <a:t>AB </a:t>
            </a:r>
            <a:r>
              <a:rPr lang="bn-BD" sz="2800" dirty="0">
                <a:hlinkClick r:id="rId2" action="ppaction://hlinkpres?slideindex=5&amp;slidetitle=Slide 5"/>
              </a:rPr>
              <a:t>রশ্মি</a:t>
            </a:r>
            <a:endParaRPr lang="en-US" sz="2800" dirty="0">
              <a:latin typeface="Arial" charset="0"/>
              <a:cs typeface="Arial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600" y="152400"/>
            <a:ext cx="8763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বোর্ড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বাস্তব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উপকরণের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রেখা,রেখাংশ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রশ্মির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ধারণা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  <p:bldP spid="8203" grpId="0" animBg="1"/>
      <p:bldP spid="8205" grpId="0" animBg="1"/>
      <p:bldP spid="8207" grpId="0"/>
      <p:bldP spid="8208" grpId="0"/>
      <p:bldP spid="8209" grpId="0"/>
      <p:bldP spid="8210" grpId="0" animBg="1"/>
      <p:bldP spid="8213" grpId="0" animBg="1"/>
      <p:bldP spid="8215" grpId="0" animBg="1"/>
      <p:bldP spid="8216" grpId="0"/>
      <p:bldP spid="8217" grpId="0"/>
      <p:bldP spid="8218" grpId="0"/>
      <p:bldP spid="8231" grpId="0" animBg="1"/>
      <p:bldP spid="8234" grpId="0" animBg="1"/>
      <p:bldP spid="8236" grpId="0" animBg="1"/>
      <p:bldP spid="8239" grpId="0"/>
      <p:bldP spid="8240" grpId="0"/>
      <p:bldP spid="82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571472" y="4643446"/>
            <a:ext cx="1928826" cy="928694"/>
          </a:xfrm>
          <a:prstGeom prst="straightConnector1">
            <a:avLst/>
          </a:prstGeom>
          <a:ln w="76200">
            <a:solidFill>
              <a:srgbClr val="0A121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4000496" y="3643314"/>
            <a:ext cx="2071702" cy="142876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 flipH="1" flipV="1">
            <a:off x="4036215" y="1464455"/>
            <a:ext cx="1571636" cy="1500198"/>
          </a:xfrm>
          <a:prstGeom prst="straightConnector1">
            <a:avLst/>
          </a:prstGeom>
          <a:ln w="76200">
            <a:solidFill>
              <a:srgbClr val="0A121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85984" y="3786190"/>
            <a:ext cx="2786082" cy="2643206"/>
          </a:xfrm>
          <a:prstGeom prst="straightConnector1">
            <a:avLst/>
          </a:prstGeom>
          <a:ln w="762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429388" y="2643182"/>
            <a:ext cx="1643074" cy="1500198"/>
          </a:xfrm>
          <a:prstGeom prst="straightConnector1">
            <a:avLst/>
          </a:prstGeom>
          <a:ln w="762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1535885" y="1388255"/>
            <a:ext cx="2071702" cy="1857388"/>
          </a:xfrm>
          <a:prstGeom prst="straightConnector1">
            <a:avLst/>
          </a:prstGeom>
          <a:ln w="762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1659144" y="2415591"/>
            <a:ext cx="2214578" cy="1928826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643570" y="1142984"/>
            <a:ext cx="2071702" cy="178595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000760" y="4572008"/>
            <a:ext cx="2000264" cy="1714512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04800" y="304800"/>
            <a:ext cx="853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চিন্তা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3264 L -0.00364 0.113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5"/>
          <p:cNvSpPr>
            <a:spLocks noChangeShapeType="1"/>
          </p:cNvSpPr>
          <p:nvPr/>
        </p:nvSpPr>
        <p:spPr bwMode="auto">
          <a:xfrm>
            <a:off x="4419600" y="3124200"/>
            <a:ext cx="32004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>
            <a:off x="2743200" y="3124200"/>
            <a:ext cx="36576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4953000" y="2971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8437" name="Line 8"/>
          <p:cNvSpPr>
            <a:spLocks noChangeShapeType="1"/>
          </p:cNvSpPr>
          <p:nvPr/>
        </p:nvSpPr>
        <p:spPr bwMode="auto">
          <a:xfrm>
            <a:off x="4419600" y="29718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191000" y="3200400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8439" name="Text Box 10"/>
          <p:cNvSpPr txBox="1">
            <a:spLocks noChangeArrowheads="1"/>
          </p:cNvSpPr>
          <p:nvPr/>
        </p:nvSpPr>
        <p:spPr bwMode="auto">
          <a:xfrm>
            <a:off x="6858000" y="2895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8440" name="Line 11"/>
          <p:cNvSpPr>
            <a:spLocks noChangeShapeType="1"/>
          </p:cNvSpPr>
          <p:nvPr/>
        </p:nvSpPr>
        <p:spPr bwMode="auto">
          <a:xfrm>
            <a:off x="6934200" y="29718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858000" y="3276600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8442" name="Text Box 13"/>
          <p:cNvSpPr txBox="1">
            <a:spLocks noChangeArrowheads="1"/>
          </p:cNvSpPr>
          <p:nvPr/>
        </p:nvSpPr>
        <p:spPr bwMode="auto">
          <a:xfrm>
            <a:off x="1508125" y="2932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1905000" y="2971800"/>
            <a:ext cx="0" cy="3048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304" name="Arc 16"/>
          <p:cNvSpPr>
            <a:spLocks/>
          </p:cNvSpPr>
          <p:nvPr/>
        </p:nvSpPr>
        <p:spPr bwMode="auto">
          <a:xfrm rot="-1418132">
            <a:off x="3900488" y="2535238"/>
            <a:ext cx="985837" cy="781050"/>
          </a:xfrm>
          <a:custGeom>
            <a:avLst/>
            <a:gdLst>
              <a:gd name="T0" fmla="*/ 0 w 42956"/>
              <a:gd name="T1" fmla="*/ 10618308 h 32477"/>
              <a:gd name="T2" fmla="*/ 21077439 w 42956"/>
              <a:gd name="T3" fmla="*/ 18783729 h 32477"/>
              <a:gd name="T4" fmla="*/ 11248193 w 42956"/>
              <a:gd name="T5" fmla="*/ 12492808 h 32477"/>
              <a:gd name="T6" fmla="*/ 0 60000 65536"/>
              <a:gd name="T7" fmla="*/ 0 60000 65536"/>
              <a:gd name="T8" fmla="*/ 0 60000 65536"/>
              <a:gd name="T9" fmla="*/ 0 w 42956"/>
              <a:gd name="T10" fmla="*/ 0 h 32477"/>
              <a:gd name="T11" fmla="*/ 42956 w 42956"/>
              <a:gd name="T12" fmla="*/ 32477 h 324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956" h="32477" fill="none" extrusionOk="0">
                <a:moveTo>
                  <a:pt x="0" y="18359"/>
                </a:moveTo>
                <a:cubicBezTo>
                  <a:pt x="1602" y="7802"/>
                  <a:pt x="10678" y="-1"/>
                  <a:pt x="21356" y="0"/>
                </a:cubicBezTo>
                <a:cubicBezTo>
                  <a:pt x="33285" y="0"/>
                  <a:pt x="42956" y="9670"/>
                  <a:pt x="42956" y="21600"/>
                </a:cubicBezTo>
                <a:cubicBezTo>
                  <a:pt x="42956" y="25421"/>
                  <a:pt x="41942" y="29174"/>
                  <a:pt x="40017" y="32476"/>
                </a:cubicBezTo>
              </a:path>
              <a:path w="42956" h="32477" stroke="0" extrusionOk="0">
                <a:moveTo>
                  <a:pt x="0" y="18359"/>
                </a:moveTo>
                <a:cubicBezTo>
                  <a:pt x="1602" y="7802"/>
                  <a:pt x="10678" y="-1"/>
                  <a:pt x="21356" y="0"/>
                </a:cubicBezTo>
                <a:cubicBezTo>
                  <a:pt x="33285" y="0"/>
                  <a:pt x="42956" y="9670"/>
                  <a:pt x="42956" y="21600"/>
                </a:cubicBezTo>
                <a:cubicBezTo>
                  <a:pt x="42956" y="25421"/>
                  <a:pt x="41942" y="29174"/>
                  <a:pt x="40017" y="32476"/>
                </a:cubicBezTo>
                <a:lnTo>
                  <a:pt x="21356" y="21600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600200" y="3276600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114800" y="25908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180</a:t>
            </a:r>
            <a:r>
              <a:rPr lang="en-US" baseline="30000">
                <a:solidFill>
                  <a:schemeClr val="accent2">
                    <a:lumMod val="50000"/>
                  </a:schemeClr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0</a:t>
            </a:r>
            <a:endParaRPr lang="en-US">
              <a:solidFill>
                <a:schemeClr val="accent2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8447" name="Text Box 21"/>
          <p:cNvSpPr txBox="1">
            <a:spLocks noChangeArrowheads="1"/>
          </p:cNvSpPr>
          <p:nvPr/>
        </p:nvSpPr>
        <p:spPr bwMode="auto">
          <a:xfrm>
            <a:off x="2057400" y="39624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2362200" y="3810000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bn-BD" sz="3200"/>
              <a:t>সরল কোণ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3 4.44444E-6 L -0.14167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184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122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6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184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2000" fill="hold"/>
                                        <p:tgtEl>
                                          <p:spTgt spid="184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12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6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4" dur="2000" fill="hold"/>
                                        <p:tgtEl>
                                          <p:spTgt spid="184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184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2000" fill="hold"/>
                                        <p:tgtEl>
                                          <p:spTgt spid="123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123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2000" fill="hold"/>
                                        <p:tgtEl>
                                          <p:spTgt spid="123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1230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2294" grpId="0" animBg="1"/>
      <p:bldP spid="12294" grpId="1" animBg="1"/>
      <p:bldP spid="18436" grpId="0"/>
      <p:bldP spid="18437" grpId="0" animBg="1"/>
      <p:bldP spid="12297" grpId="0"/>
      <p:bldP spid="12297" grpId="1"/>
      <p:bldP spid="18439" grpId="0"/>
      <p:bldP spid="18440" grpId="0" animBg="1"/>
      <p:bldP spid="12300" grpId="0"/>
      <p:bldP spid="12300" grpId="1"/>
      <p:bldP spid="12302" grpId="0" animBg="1"/>
      <p:bldP spid="12302" grpId="1" animBg="1"/>
      <p:bldP spid="12304" grpId="0" animBg="1"/>
      <p:bldP spid="12305" grpId="0"/>
      <p:bldP spid="12305" grpId="1"/>
      <p:bldP spid="12306" grpId="0"/>
      <p:bldP spid="12306" grpId="1"/>
      <p:bldP spid="123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76400" y="4190993"/>
            <a:ext cx="6096000" cy="152579"/>
            <a:chOff x="1600200" y="3276600"/>
            <a:chExt cx="6096450" cy="152386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4693057" y="3428814"/>
              <a:ext cx="3003593" cy="172"/>
            </a:xfrm>
            <a:prstGeom prst="straightConnector1">
              <a:avLst/>
            </a:prstGeom>
            <a:ln w="57150">
              <a:solidFill>
                <a:schemeClr val="tx1">
                  <a:lumMod val="95000"/>
                  <a:lumOff val="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1600200" y="3276600"/>
              <a:ext cx="3048225" cy="1586"/>
            </a:xfrm>
            <a:prstGeom prst="straightConnector1">
              <a:avLst/>
            </a:prstGeom>
            <a:ln w="57150"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/>
          <p:cNvCxnSpPr/>
          <p:nvPr/>
        </p:nvCxnSpPr>
        <p:spPr>
          <a:xfrm>
            <a:off x="4833424" y="4395990"/>
            <a:ext cx="2971800" cy="1588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85800" y="304800"/>
            <a:ext cx="6324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রশ্মি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উৎপন্ন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1994079" y="4343400"/>
            <a:ext cx="2845158" cy="4885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3962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দলীয় কাজঃ</a:t>
            </a:r>
          </a:p>
          <a:p>
            <a:pPr>
              <a:buFontTx/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সরলকোণ, সন্নিহিত কোণ ও সমকোণ অংকন কর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>
              <a:buFontTx/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বাস্তবে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প্রয়োগ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Tx/>
              <a:buNone/>
            </a:pP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304800"/>
            <a:ext cx="8229600" cy="5562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মূল্যায়ণ</a:t>
            </a:r>
            <a:endParaRPr kumimoji="0" lang="bn-BD" sz="4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Tx/>
              <a:buNone/>
              <a:tabLst/>
              <a:defRPr/>
            </a:pPr>
            <a:r>
              <a:rPr kumimoji="0" lang="bn-BD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65125" marR="0" lvl="0" indent="-255588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rot="5400000" flipH="1" flipV="1">
            <a:off x="38100" y="3086100"/>
            <a:ext cx="320040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 flipH="1" flipV="1">
            <a:off x="-190500" y="2933700"/>
            <a:ext cx="2743200" cy="5334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-702487" y="3178959"/>
            <a:ext cx="2738446" cy="190528"/>
          </a:xfrm>
          <a:prstGeom prst="straightConnector1">
            <a:avLst/>
          </a:prstGeom>
          <a:ln w="76200">
            <a:solidFill>
              <a:srgbClr val="0A121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514600" y="3962400"/>
            <a:ext cx="3962400" cy="76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3164677" y="2626523"/>
            <a:ext cx="2738446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4974441" y="1807359"/>
            <a:ext cx="2738446" cy="190528"/>
          </a:xfrm>
          <a:prstGeom prst="straightConnector1">
            <a:avLst/>
          </a:prstGeom>
          <a:ln w="76200">
            <a:solidFill>
              <a:srgbClr val="0A121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6057900" y="1181100"/>
            <a:ext cx="2286000" cy="1905000"/>
          </a:xfrm>
          <a:prstGeom prst="straightConnector1">
            <a:avLst/>
          </a:prstGeom>
          <a:ln w="76200">
            <a:solidFill>
              <a:srgbClr val="0A121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753</TotalTime>
  <Words>162</Words>
  <Application>Microsoft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Karim</dc:creator>
  <cp:lastModifiedBy>Karim</cp:lastModifiedBy>
  <cp:revision>102</cp:revision>
  <cp:lastPrinted>1601-01-01T00:00:00Z</cp:lastPrinted>
  <dcterms:created xsi:type="dcterms:W3CDTF">1601-01-01T00:00:00Z</dcterms:created>
  <dcterms:modified xsi:type="dcterms:W3CDTF">2013-04-19T00:53:54Z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